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4" r:id="rId3"/>
    <p:sldId id="265" r:id="rId4"/>
    <p:sldId id="312" r:id="rId5"/>
    <p:sldId id="311" r:id="rId6"/>
    <p:sldId id="267" r:id="rId7"/>
    <p:sldId id="257" r:id="rId8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566"/>
    <a:srgbClr val="C896DA"/>
    <a:srgbClr val="F40AB1"/>
    <a:srgbClr val="453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C0AEB9E-FC4C-EB13-1D63-088A47F4B6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CF3A8C6-A25E-D799-BDF1-03C319CD51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75FEED-1E9E-F44D-B1C9-5288F42D554A}" type="datetimeFigureOut">
              <a:rPr lang="pt-BR"/>
              <a:pPr>
                <a:defRPr/>
              </a:pPr>
              <a:t>03/09/2025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CCF928-4812-33E8-546A-BF2F3E5833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51D9273-9D9D-6512-E10B-428D935B6E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CB2B7F-D23A-D241-AF59-2676303B52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227F406-5B4D-3040-F196-797025C32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46374A-A743-FF7D-93E6-2BCFA25A12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40C922-EDC9-D845-BA8A-CC02580DB7D5}" type="datetimeFigureOut">
              <a:rPr lang="pt-BR"/>
              <a:pPr>
                <a:defRPr/>
              </a:pPr>
              <a:t>03/09/2025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6CF5292E-3AD4-041C-A066-30509D599D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7871F34B-CFAA-C664-6993-B3198A39A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10D19C-5E91-F3A6-4767-AA21D5CD99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55FF7F8-FB5E-914C-4EC8-62E07C87B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85F368-4E4B-B940-9F8B-F6A8B91D123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bg>
      <p:bgPr>
        <a:blipFill dpi="0" rotWithShape="0">
          <a:blip r:embed="rId2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741715"/>
            <a:ext cx="9144000" cy="636134"/>
          </a:xfrm>
        </p:spPr>
        <p:txBody>
          <a:bodyPr anchor="b"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pt-BR" sz="3200" b="1" u="none" kern="1200">
                <a:solidFill>
                  <a:srgbClr val="00B0F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13467"/>
            <a:ext cx="9144000" cy="461962"/>
          </a:xfrm>
        </p:spPr>
        <p:txBody>
          <a:bodyPr>
            <a:normAutofit/>
          </a:bodyPr>
          <a:lstStyle>
            <a:lvl1pPr marL="0" indent="0" algn="r">
              <a:buNone/>
              <a:defRPr lang="pt-BR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B3789C28-BD2C-D760-2BBB-93663451E567}"/>
              </a:ext>
            </a:extLst>
          </p:cNvPr>
          <p:cNvSpPr/>
          <p:nvPr userDrawn="1"/>
        </p:nvSpPr>
        <p:spPr>
          <a:xfrm>
            <a:off x="10289894" y="5810491"/>
            <a:ext cx="1608881" cy="8679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spaço Reservado para Texto 11"/>
          <p:cNvSpPr>
            <a:spLocks noGrp="1"/>
          </p:cNvSpPr>
          <p:nvPr>
            <p:ph type="body" sz="quarter" idx="11"/>
          </p:nvPr>
        </p:nvSpPr>
        <p:spPr>
          <a:xfrm>
            <a:off x="6200775" y="6393846"/>
            <a:ext cx="4467225" cy="335304"/>
          </a:xfrm>
        </p:spPr>
        <p:txBody>
          <a:bodyPr>
            <a:noAutofit/>
          </a:bodyPr>
          <a:lstStyle>
            <a:lvl1pPr marL="0" indent="0" algn="r">
              <a:buNone/>
              <a:defRPr lang="pt-BR" sz="1800" kern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0"/>
          </p:nvPr>
        </p:nvSpPr>
        <p:spPr>
          <a:xfrm>
            <a:off x="6200775" y="5987670"/>
            <a:ext cx="4467225" cy="335304"/>
          </a:xfrm>
        </p:spPr>
        <p:txBody>
          <a:bodyPr>
            <a:normAutofit/>
          </a:bodyPr>
          <a:lstStyle>
            <a:lvl1pPr marL="0" indent="0" algn="r">
              <a:buNone/>
              <a:defRPr lang="pt-BR" sz="1800" b="1" kern="1200" dirty="0">
                <a:solidFill>
                  <a:srgbClr val="4D4D4D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1F51135E-9A6F-4B97-409F-7E3309C0AE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743200" y="931784"/>
            <a:ext cx="67056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2000" b="1" dirty="0">
                <a:solidFill>
                  <a:schemeClr val="tx1"/>
                </a:solidFill>
                <a:latin typeface="+mj-lt"/>
              </a:rPr>
              <a:t>Universidade Federal do Rio de Janeiro - UFRJ</a:t>
            </a:r>
          </a:p>
        </p:txBody>
      </p:sp>
      <p:pic>
        <p:nvPicPr>
          <p:cNvPr id="10" name="Picture 2" descr="Logo -  IMA">
            <a:extLst>
              <a:ext uri="{FF2B5EF4-FFF2-40B4-BE49-F238E27FC236}">
                <a16:creationId xmlns:a16="http://schemas.microsoft.com/office/drawing/2014/main" id="{CDD8CD1F-5B4D-73D6-8CD4-06EBF631FC1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t="13831" r="8915" b="7246"/>
          <a:stretch/>
        </p:blipFill>
        <p:spPr bwMode="auto">
          <a:xfrm>
            <a:off x="5104144" y="56908"/>
            <a:ext cx="1983712" cy="804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C4F661FF-D7D6-D0A1-E48B-AE7318208E66}"/>
              </a:ext>
            </a:extLst>
          </p:cNvPr>
          <p:cNvSpPr/>
          <p:nvPr userDrawn="1"/>
        </p:nvSpPr>
        <p:spPr>
          <a:xfrm>
            <a:off x="2371725" y="702678"/>
            <a:ext cx="7448550" cy="371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b="1" dirty="0">
                <a:solidFill>
                  <a:srgbClr val="178FB9"/>
                </a:solidFill>
                <a:latin typeface="+mj-lt"/>
              </a:rPr>
              <a:t>Instituto de Macromoléculas Professora Eloisa Mano - IMA</a:t>
            </a:r>
          </a:p>
        </p:txBody>
      </p:sp>
    </p:spTree>
    <p:extLst>
      <p:ext uri="{BB962C8B-B14F-4D97-AF65-F5344CB8AC3E}">
        <p14:creationId xmlns:p14="http://schemas.microsoft.com/office/powerpoint/2010/main" val="306344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pic>
        <p:nvPicPr>
          <p:cNvPr id="5" name="Picture 2" descr="Logo -  IMA">
            <a:extLst>
              <a:ext uri="{FF2B5EF4-FFF2-40B4-BE49-F238E27FC236}">
                <a16:creationId xmlns:a16="http://schemas.microsoft.com/office/drawing/2014/main" id="{1115DF6C-1A38-C7BA-20BD-2C610731EEC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463" y="889348"/>
            <a:ext cx="11265074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0CE489B1-2174-C228-A6FD-EA0BE2DC9D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997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de T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1524000" y="4372175"/>
            <a:ext cx="9144000" cy="636134"/>
          </a:xfrm>
        </p:spPr>
        <p:txBody>
          <a:bodyPr anchor="b"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pt-BR" sz="3200" b="1" kern="1200">
                <a:solidFill>
                  <a:srgbClr val="00B0F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524000" y="5143927"/>
            <a:ext cx="9144000" cy="461962"/>
          </a:xfrm>
        </p:spPr>
        <p:txBody>
          <a:bodyPr>
            <a:normAutofit/>
          </a:bodyPr>
          <a:lstStyle>
            <a:lvl1pPr marL="0" indent="0" algn="r">
              <a:buNone/>
              <a:defRPr lang="pt-BR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14C0F1B2-EEB4-81EE-F66E-7E9A391319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ECFA66DA-81A7-147B-F4BD-AA90B800338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6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3463" y="889348"/>
            <a:ext cx="5556337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6" name="Picture 2" descr="Logo -  IMA">
            <a:extLst>
              <a:ext uri="{FF2B5EF4-FFF2-40B4-BE49-F238E27FC236}">
                <a16:creationId xmlns:a16="http://schemas.microsoft.com/office/drawing/2014/main" id="{C007154B-D15A-5A8B-9C8B-A285D7530E0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199" y="889348"/>
            <a:ext cx="5556337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6">
            <a:extLst>
              <a:ext uri="{FF2B5EF4-FFF2-40B4-BE49-F238E27FC236}">
                <a16:creationId xmlns:a16="http://schemas.microsoft.com/office/drawing/2014/main" id="{AD5D7B25-1AFF-247E-C997-481F35F401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879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Colunas com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3463" y="857251"/>
            <a:ext cx="55563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857251"/>
            <a:ext cx="55563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0" y="227339"/>
            <a:ext cx="12192000" cy="449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463463" y="1681163"/>
            <a:ext cx="5556337" cy="41058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pic>
        <p:nvPicPr>
          <p:cNvPr id="4" name="Picture 2" descr="Logo -  IMA">
            <a:extLst>
              <a:ext uri="{FF2B5EF4-FFF2-40B4-BE49-F238E27FC236}">
                <a16:creationId xmlns:a16="http://schemas.microsoft.com/office/drawing/2014/main" id="{16498A4B-2A42-C378-5A2F-C297E4F7C85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199" y="1681163"/>
            <a:ext cx="5556337" cy="41058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AC139694-9F99-31C2-55F4-97352AC1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585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227339"/>
            <a:ext cx="12192000" cy="449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06CE86BF-69A5-11B8-5D12-BBCF1CCEEB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BA5922FC-AE74-AE7E-6D17-3C7FA61900F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ço Reservado para Rodapé 6">
            <a:extLst>
              <a:ext uri="{FF2B5EF4-FFF2-40B4-BE49-F238E27FC236}">
                <a16:creationId xmlns:a16="http://schemas.microsoft.com/office/drawing/2014/main" id="{FAF8E79B-B97E-2058-7AD6-8E6BF2A9C0FC}"/>
              </a:ext>
            </a:extLst>
          </p:cNvPr>
          <p:cNvSpPr txBox="1">
            <a:spLocks/>
          </p:cNvSpPr>
          <p:nvPr userDrawn="1"/>
        </p:nvSpPr>
        <p:spPr>
          <a:xfrm>
            <a:off x="79171" y="5847405"/>
            <a:ext cx="9807575" cy="7127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lang="pt-BR" sz="16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283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2CF8FE94-18D7-E3CA-3DBE-B86DC9E3A9C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039F950E-426A-0208-3CCA-19F2D395DD34}"/>
              </a:ext>
            </a:extLst>
          </p:cNvPr>
          <p:cNvSpPr/>
          <p:nvPr userDrawn="1"/>
        </p:nvSpPr>
        <p:spPr>
          <a:xfrm>
            <a:off x="0" y="5845215"/>
            <a:ext cx="9861630" cy="3703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5FBC11F5-AC4A-02BC-B857-F19A0F9A38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215605"/>
            <a:ext cx="9807575" cy="37252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562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65938B58-A01F-B3CE-BC92-2786D650634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864225"/>
            <a:ext cx="10261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sz="1200" b="1" dirty="0">
                <a:solidFill>
                  <a:srgbClr val="7F7F7F"/>
                </a:solidFill>
                <a:latin typeface="Arial" panose="020B0604020202020204" pitchFamily="34" charset="0"/>
              </a:rPr>
              <a:t>  Instituto de Macromoléculas Professora Eloisa Mano </a:t>
            </a:r>
            <a:r>
              <a:rPr lang="pt-BR" altLang="pt-BR" sz="1200" dirty="0">
                <a:solidFill>
                  <a:srgbClr val="7F7F7F"/>
                </a:solidFill>
                <a:latin typeface="Arial" panose="020B0604020202020204" pitchFamily="34" charset="0"/>
              </a:rPr>
              <a:t>–</a:t>
            </a:r>
            <a:r>
              <a:rPr lang="pt-BR" altLang="pt-BR" sz="1400" dirty="0">
                <a:solidFill>
                  <a:srgbClr val="7F7F7F"/>
                </a:solidFill>
                <a:latin typeface="Arial" panose="020B0604020202020204" pitchFamily="34" charset="0"/>
              </a:rPr>
              <a:t> </a:t>
            </a:r>
            <a:r>
              <a:rPr lang="pt-BR" altLang="pt-BR" sz="1200" b="1" dirty="0">
                <a:solidFill>
                  <a:srgbClr val="7F7F7F"/>
                </a:solidFill>
                <a:latin typeface="Arial" panose="020B0604020202020204" pitchFamily="34" charset="0"/>
              </a:rPr>
              <a:t>Universidade Federal do Rio de Janeiro</a:t>
            </a:r>
          </a:p>
          <a:p>
            <a:pPr algn="r" eaLnBrk="1" hangingPunct="1"/>
            <a:r>
              <a:rPr lang="pt-BR" altLang="pt-BR" sz="1100" b="1" dirty="0">
                <a:solidFill>
                  <a:srgbClr val="A6A6A6"/>
                </a:solidFill>
                <a:latin typeface="Arial" panose="020B0604020202020204" pitchFamily="34" charset="0"/>
              </a:rPr>
              <a:t>Av. Horácio Macedo, 2030 . Centro de Tecnologia . Bloco J . Cidade Universitária . CEP 21941-598</a:t>
            </a:r>
          </a:p>
          <a:p>
            <a:pPr algn="r" eaLnBrk="1" hangingPunct="1"/>
            <a:r>
              <a:rPr lang="pt-BR" altLang="pt-BR" sz="1100" b="1" dirty="0">
                <a:solidFill>
                  <a:srgbClr val="A6A6A6"/>
                </a:solidFill>
                <a:latin typeface="Arial" panose="020B0604020202020204" pitchFamily="34" charset="0"/>
              </a:rPr>
              <a:t>Rio de Janeiro, RJ . Brasil. </a:t>
            </a:r>
            <a:r>
              <a:rPr lang="pt-BR" altLang="pt-BR" sz="1100" b="1" dirty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1200" b="1" dirty="0" err="1">
                <a:solidFill>
                  <a:srgbClr val="404040"/>
                </a:solidFill>
                <a:latin typeface="Arial" panose="020B0604020202020204" pitchFamily="34" charset="0"/>
              </a:rPr>
              <a:t>www.ima.ufrj.br</a:t>
            </a:r>
            <a:endParaRPr lang="pt-BR" altLang="pt-BR" sz="1200" b="1" dirty="0">
              <a:solidFill>
                <a:srgbClr val="40404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CBDB333C-3F6E-7AD2-81D4-8C2AAC7078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6038" y="1246188"/>
            <a:ext cx="3684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sz="2800" b="1" u="sng">
                <a:solidFill>
                  <a:srgbClr val="178FB9"/>
                </a:solidFill>
                <a:latin typeface="Arial" panose="020B0604020202020204" pitchFamily="34" charset="0"/>
              </a:rPr>
              <a:t>AGRADECIMENTOS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0"/>
          </p:nvPr>
        </p:nvSpPr>
        <p:spPr>
          <a:xfrm>
            <a:off x="3860801" y="2147888"/>
            <a:ext cx="7489371" cy="3482975"/>
          </a:xfrm>
        </p:spPr>
        <p:txBody>
          <a:bodyPr>
            <a:normAutofit/>
          </a:bodyPr>
          <a:lstStyle>
            <a:lvl1pPr marL="0" marR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pt-BR" sz="14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pt-BR"/>
              <a:t>Edit Master text styles</a:t>
            </a:r>
          </a:p>
        </p:txBody>
      </p:sp>
      <p:pic>
        <p:nvPicPr>
          <p:cNvPr id="4" name="Picture 2" descr="Logo -  IMA">
            <a:extLst>
              <a:ext uri="{FF2B5EF4-FFF2-40B4-BE49-F238E27FC236}">
                <a16:creationId xmlns:a16="http://schemas.microsoft.com/office/drawing/2014/main" id="{990B8819-4C01-D37E-925B-5708E386D4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3" r="8915" b="7246"/>
          <a:stretch/>
        </p:blipFill>
        <p:spPr bwMode="auto">
          <a:xfrm>
            <a:off x="10261599" y="5731347"/>
            <a:ext cx="1851229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9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BB690143-6509-D771-0A79-FF31A425A4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227013"/>
            <a:ext cx="1219200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E033A236-D9E1-9180-1566-8BEE6D9263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876300"/>
            <a:ext cx="10515600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9" name="Espaço Reservado para Rodapé 6">
            <a:extLst>
              <a:ext uri="{FF2B5EF4-FFF2-40B4-BE49-F238E27FC236}">
                <a16:creationId xmlns:a16="http://schemas.microsoft.com/office/drawing/2014/main" id="{F12DF1A8-AB17-97FD-7B34-4E7126777B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298195"/>
            <a:ext cx="9807575" cy="28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lang="pt-BR" sz="12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pt-BR" altLang="pt-BR" dirty="0"/>
              <a:t>UTILIZAÇÃO DE BIOATIVOS DO TOMATE NO DESENVOLVIMENTO DE NUTRACÊUTICOS COM PROPRIEDADES FUNCIONAIS</a:t>
            </a:r>
            <a:endParaRPr lang="pt-BR" dirty="0"/>
          </a:p>
          <a:p>
            <a:pPr>
              <a:defRPr/>
            </a:pP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49671C4-3052-F50C-24EA-69D8DDA45783}"/>
              </a:ext>
            </a:extLst>
          </p:cNvPr>
          <p:cNvSpPr/>
          <p:nvPr userDrawn="1"/>
        </p:nvSpPr>
        <p:spPr>
          <a:xfrm>
            <a:off x="0" y="5845215"/>
            <a:ext cx="9861630" cy="3703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</p:sldLayoutIdLst>
  <p:hf sldNum="0" hdr="0" ftr="0" dt="0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lang="pt-BR" sz="2400" b="1" u="sng" kern="1200" dirty="0">
          <a:solidFill>
            <a:srgbClr val="178FB9"/>
          </a:solidFill>
          <a:latin typeface="Arial" panose="020B0604020202020204" pitchFamily="34" charset="0"/>
          <a:ea typeface="+mn-ea"/>
          <a:cs typeface="+mn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57A75D-AF6B-993E-CEEA-5E903344A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8775" y="1963024"/>
            <a:ext cx="9144000" cy="2512072"/>
          </a:xfrm>
        </p:spPr>
        <p:txBody>
          <a:bodyPr>
            <a:normAutofit/>
          </a:bodyPr>
          <a:lstStyle/>
          <a:p>
            <a:r>
              <a:rPr lang="pt-BR" dirty="0"/>
              <a:t>Título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02649A4-C644-CEF2-BE8F-4D70716C3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569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205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90042F-F745-49A5-A9A2-ED6350B5B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889348"/>
            <a:ext cx="11095263" cy="4897677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5692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90042F-F745-49A5-A9A2-ED6350B5B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3" y="889348"/>
            <a:ext cx="10278518" cy="4897677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985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057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768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7DD90DC3-AA3F-E1C9-D380-9B9931E549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567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_IMA.potx" id="{916EB533-BFB2-441D-AECB-25D4131890B2}" vid="{429A5677-DA90-4DC0-B738-108C2F98FF1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1675</TotalTime>
  <Words>1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Título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GPlat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Platenik</dc:creator>
  <cp:lastModifiedBy>projeto</cp:lastModifiedBy>
  <cp:revision>45</cp:revision>
  <dcterms:created xsi:type="dcterms:W3CDTF">2014-10-03T21:31:28Z</dcterms:created>
  <dcterms:modified xsi:type="dcterms:W3CDTF">2025-09-03T23:37:11Z</dcterms:modified>
</cp:coreProperties>
</file>